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4"/>
  </p:handoutMasterIdLst>
  <p:sldIdLst>
    <p:sldId id="260" r:id="rId5"/>
    <p:sldId id="289" r:id="rId6"/>
    <p:sldId id="261" r:id="rId7"/>
    <p:sldId id="278" r:id="rId8"/>
    <p:sldId id="279" r:id="rId9"/>
    <p:sldId id="280" r:id="rId10"/>
    <p:sldId id="262" r:id="rId11"/>
    <p:sldId id="263" r:id="rId12"/>
    <p:sldId id="265" r:id="rId13"/>
    <p:sldId id="281" r:id="rId14"/>
    <p:sldId id="282" r:id="rId15"/>
    <p:sldId id="283" r:id="rId16"/>
    <p:sldId id="284" r:id="rId17"/>
    <p:sldId id="285" r:id="rId18"/>
    <p:sldId id="270" r:id="rId19"/>
    <p:sldId id="272" r:id="rId20"/>
    <p:sldId id="286" r:id="rId21"/>
    <p:sldId id="287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879781B-46FC-7C42-8F84-4FB847673DC5}">
          <p14:sldIdLst>
            <p14:sldId id="260"/>
            <p14:sldId id="289"/>
            <p14:sldId id="261"/>
            <p14:sldId id="278"/>
            <p14:sldId id="279"/>
            <p14:sldId id="280"/>
            <p14:sldId id="262"/>
            <p14:sldId id="263"/>
            <p14:sldId id="265"/>
            <p14:sldId id="281"/>
            <p14:sldId id="282"/>
            <p14:sldId id="283"/>
            <p14:sldId id="284"/>
            <p14:sldId id="285"/>
            <p14:sldId id="270"/>
            <p14:sldId id="272"/>
            <p14:sldId id="286"/>
            <p14:sldId id="287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F6C"/>
    <a:srgbClr val="B94700"/>
    <a:srgbClr val="66A537"/>
    <a:srgbClr val="005F86"/>
    <a:srgbClr val="75787B"/>
    <a:srgbClr val="54585A"/>
    <a:srgbClr val="AE132A"/>
    <a:srgbClr val="58595B"/>
    <a:srgbClr val="D6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6271" autoAdjust="0"/>
  </p:normalViewPr>
  <p:slideViewPr>
    <p:cSldViewPr snapToGrid="0">
      <p:cViewPr varScale="1">
        <p:scale>
          <a:sx n="110" d="100"/>
          <a:sy n="110" d="100"/>
        </p:scale>
        <p:origin x="1482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2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7218D-1FFD-4E7D-84E1-EBA6294AD967}" type="datetimeFigureOut">
              <a:rPr lang="en-AU" smtClean="0"/>
              <a:t>3/08/2020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BE2CD-BB6C-4326-9B43-8E0AFA7BAA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511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181706"/>
            <a:ext cx="9144000" cy="1393903"/>
          </a:xfrm>
          <a:prstGeom prst="rect">
            <a:avLst/>
          </a:prstGeom>
          <a:solidFill>
            <a:srgbClr val="64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00" y="4308442"/>
            <a:ext cx="8084634" cy="1155656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81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57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42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4000"/>
            <a:ext cx="7886700" cy="3170824"/>
          </a:xfrm>
        </p:spPr>
        <p:txBody>
          <a:bodyPr/>
          <a:lstStyle>
            <a:lvl1pPr>
              <a:defRPr sz="1800">
                <a:solidFill>
                  <a:srgbClr val="642F6C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i="0">
                <a:solidFill>
                  <a:schemeClr val="tx1"/>
                </a:solidFill>
              </a:defRPr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i="0" u="none" baseline="0">
                <a:solidFill>
                  <a:schemeClr val="tx1"/>
                </a:solidFill>
                <a:uFill>
                  <a:solidFill>
                    <a:srgbClr val="BFB089"/>
                  </a:solidFill>
                </a:uFill>
              </a:defRPr>
            </a:lvl3pPr>
            <a:lvl4pPr marL="0" indent="0">
              <a:spcBef>
                <a:spcPts val="1000"/>
              </a:spcBef>
              <a:buFont typeface="Arial" panose="020B0604020202020204" pitchFamily="34" charset="0"/>
              <a:buNone/>
              <a:defRPr i="0">
                <a:solidFill>
                  <a:schemeClr val="tx1"/>
                </a:solidFill>
              </a:defRPr>
            </a:lvl4pPr>
            <a:lvl5pPr marL="0" indent="0">
              <a:spcBef>
                <a:spcPts val="1000"/>
              </a:spcBef>
              <a:buClr>
                <a:srgbClr val="BFB089"/>
              </a:buClr>
              <a:buSzPct val="70000"/>
              <a:buFont typeface="Wingdings" panose="05000000000000000000" pitchFamily="2" charset="2"/>
              <a:buNone/>
              <a:defRPr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71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64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72025"/>
            <a:ext cx="7886700" cy="89279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9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828217"/>
            <a:ext cx="7886700" cy="808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4000"/>
            <a:ext cx="3886200" cy="3338512"/>
          </a:xfrm>
        </p:spPr>
        <p:txBody>
          <a:bodyPr/>
          <a:lstStyle>
            <a:lvl1pPr>
              <a:defRPr>
                <a:solidFill>
                  <a:srgbClr val="642F6C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i="0">
                <a:solidFill>
                  <a:schemeClr val="tx1"/>
                </a:solidFill>
              </a:defRPr>
            </a:lvl2pPr>
            <a:lvl3pPr marL="0" indent="0">
              <a:buNone/>
              <a:defRPr i="0">
                <a:solidFill>
                  <a:schemeClr val="tx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i="0">
                <a:solidFill>
                  <a:schemeClr val="tx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4000"/>
            <a:ext cx="3886200" cy="3338512"/>
          </a:xfrm>
        </p:spPr>
        <p:txBody>
          <a:bodyPr/>
          <a:lstStyle>
            <a:lvl1pPr>
              <a:defRPr>
                <a:solidFill>
                  <a:srgbClr val="642F6C"/>
                </a:solidFill>
              </a:defRPr>
            </a:lvl1pPr>
            <a:lvl2pPr>
              <a:defRPr i="0">
                <a:solidFill>
                  <a:schemeClr val="tx1"/>
                </a:solidFill>
              </a:defRPr>
            </a:lvl2pPr>
            <a:lvl3pPr marL="0" indent="0">
              <a:buNone/>
              <a:defRPr i="0">
                <a:solidFill>
                  <a:schemeClr val="tx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i="0">
                <a:solidFill>
                  <a:schemeClr val="tx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51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28000"/>
            <a:ext cx="7886700" cy="81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44000"/>
            <a:ext cx="386834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rgbClr val="642F6C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67912"/>
            <a:ext cx="3868340" cy="2352675"/>
          </a:xfrm>
        </p:spPr>
        <p:txBody>
          <a:bodyPr/>
          <a:lstStyle>
            <a:lvl1pPr>
              <a:defRPr>
                <a:solidFill>
                  <a:srgbClr val="642F6C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i="0"/>
            </a:lvl2pPr>
            <a:lvl3pPr marL="0" indent="0">
              <a:buNone/>
              <a:defRPr i="0"/>
            </a:lvl3pPr>
            <a:lvl4pPr marL="0" indent="0">
              <a:buFont typeface="Arial" panose="020B0604020202020204" pitchFamily="34" charset="0"/>
              <a:buNone/>
              <a:defRPr i="0"/>
            </a:lvl4pPr>
            <a:lvl5pPr marL="0" indent="0">
              <a:buFont typeface="Arial" panose="020B0604020202020204" pitchFamily="34" charset="0"/>
              <a:buNone/>
              <a:defRPr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44000"/>
            <a:ext cx="3887391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rgbClr val="642F6C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67912"/>
            <a:ext cx="3887391" cy="2352675"/>
          </a:xfrm>
        </p:spPr>
        <p:txBody>
          <a:bodyPr/>
          <a:lstStyle>
            <a:lvl1pPr>
              <a:defRPr>
                <a:solidFill>
                  <a:srgbClr val="642F6C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i="0">
                <a:solidFill>
                  <a:srgbClr val="54585A"/>
                </a:solidFill>
              </a:defRPr>
            </a:lvl2pPr>
            <a:lvl3pPr marL="0" indent="0">
              <a:buNone/>
              <a:defRPr i="0">
                <a:solidFill>
                  <a:srgbClr val="54585A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i="0">
                <a:solidFill>
                  <a:srgbClr val="54585A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i="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62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13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57400"/>
            <a:ext cx="2949178" cy="1600200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952876"/>
          </a:xfrm>
        </p:spPr>
        <p:txBody>
          <a:bodyPr/>
          <a:lstStyle>
            <a:lvl1pPr>
              <a:defRPr sz="3200" b="0">
                <a:solidFill>
                  <a:srgbClr val="642F6C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0" indent="0">
              <a:buFont typeface="Arial" panose="020B0604020202020204" pitchFamily="34" charset="0"/>
              <a:buNone/>
              <a:defRPr sz="2800" i="0">
                <a:solidFill>
                  <a:schemeClr val="tx1"/>
                </a:solidFill>
              </a:defRPr>
            </a:lvl2pPr>
            <a:lvl3pPr marL="0" indent="0">
              <a:buNone/>
              <a:defRPr sz="2400" i="0">
                <a:solidFill>
                  <a:schemeClr val="tx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000" i="0">
                <a:solidFill>
                  <a:schemeClr val="tx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000" i="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67125"/>
            <a:ext cx="2949178" cy="2352675"/>
          </a:xfrm>
        </p:spPr>
        <p:txBody>
          <a:bodyPr/>
          <a:lstStyle>
            <a:lvl1pPr marL="0" indent="0">
              <a:buNone/>
              <a:defRPr sz="1600">
                <a:solidFill>
                  <a:srgbClr val="642F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11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05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28217"/>
            <a:ext cx="7886700" cy="808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44910"/>
            <a:ext cx="7886700" cy="317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77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7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00" b="1" i="0" kern="1200">
          <a:solidFill>
            <a:srgbClr val="642F6C"/>
          </a:solidFill>
          <a:latin typeface="Myriad Pro" charset="0"/>
          <a:ea typeface="Myriad Pro" charset="0"/>
          <a:cs typeface="Myriad Pro" charset="0"/>
        </a:defRPr>
      </a:lvl1pPr>
      <a:lvl2pPr marL="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BFB089"/>
        </a:buClr>
        <a:buSzPct val="70000"/>
        <a:buFont typeface="Wingdings" panose="05000000000000000000" pitchFamily="2" charset="2"/>
        <a:buNone/>
        <a:tabLst>
          <a:tab pos="266700" algn="l"/>
        </a:tabLst>
        <a:defRPr sz="160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wb.catholic.edu.a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851" y="4620958"/>
            <a:ext cx="8084634" cy="1155656"/>
          </a:xfrm>
        </p:spPr>
        <p:txBody>
          <a:bodyPr/>
          <a:lstStyle/>
          <a:p>
            <a:r>
              <a:rPr lang="en-US" dirty="0"/>
              <a:t>School Boards Preservice</a:t>
            </a:r>
            <a:br>
              <a:rPr lang="en-US" dirty="0"/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An information program for potential new members of an existing School Board</a:t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Picture 3" descr="An orange sunset in the background&#10;&#10;Description automatically generated">
            <a:extLst>
              <a:ext uri="{FF2B5EF4-FFF2-40B4-BE49-F238E27FC236}">
                <a16:creationId xmlns:a16="http://schemas.microsoft.com/office/drawing/2014/main" id="{A64E7E52-65D8-4A26-8165-03F1089DD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4"/>
          <a:stretch/>
        </p:blipFill>
        <p:spPr>
          <a:xfrm>
            <a:off x="0" y="-653144"/>
            <a:ext cx="9144000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0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263" y="775502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Responsibilities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0225" y="1758805"/>
            <a:ext cx="4361433" cy="36465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i="0" kern="1200">
                <a:solidFill>
                  <a:srgbClr val="642F6C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089"/>
              </a:buClr>
              <a:buSzPct val="70000"/>
              <a:buFont typeface="Wingdings" panose="05000000000000000000" pitchFamily="2" charset="2"/>
              <a:buNone/>
              <a:tabLst>
                <a:tab pos="266700" algn="l"/>
              </a:tabLst>
              <a:defRPr sz="16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600" b="0" dirty="0"/>
              <a:t>Develop a mission statement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direction for the school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are based on the mission statement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Gospel values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in consultation with school community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to be reviewed regularly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20" y="425769"/>
            <a:ext cx="5589229" cy="56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8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263" y="775502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Responsibilities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0225" y="1758805"/>
            <a:ext cx="4460585" cy="36465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i="0" kern="1200">
                <a:solidFill>
                  <a:srgbClr val="642F6C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089"/>
              </a:buClr>
              <a:buSzPct val="70000"/>
              <a:buFont typeface="Wingdings" panose="05000000000000000000" pitchFamily="2" charset="2"/>
              <a:buNone/>
              <a:tabLst>
                <a:tab pos="266700" algn="l"/>
              </a:tabLst>
              <a:defRPr sz="16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600" b="0" dirty="0"/>
              <a:t>Develop policies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what to do but not how to do it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 from the values contained in the mission statement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 and align the school community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from needs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extensive consultation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periodically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87" y="495437"/>
            <a:ext cx="3602385" cy="54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7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263" y="775502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Responsibilities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263" y="1714738"/>
            <a:ext cx="4628479" cy="36465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i="0" kern="1200">
                <a:solidFill>
                  <a:srgbClr val="642F6C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089"/>
              </a:buClr>
              <a:buSzPct val="70000"/>
              <a:buFont typeface="Wingdings" panose="05000000000000000000" pitchFamily="2" charset="2"/>
              <a:buNone/>
              <a:tabLst>
                <a:tab pos="266700" algn="l"/>
              </a:tabLst>
              <a:defRPr sz="16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600" b="0" dirty="0"/>
              <a:t>Constitution and by-laws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constitution is the legal document that guides the Board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interpreted pastorally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by-laws are prepared by Boards for specific local purposes and are approved by the Executive Director Catholic Schools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02" y="3035364"/>
            <a:ext cx="3836598" cy="30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786" y="437388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Responsibilities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8811" y="1274068"/>
            <a:ext cx="5036612" cy="460744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i="0" kern="1200">
                <a:solidFill>
                  <a:srgbClr val="642F6C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089"/>
              </a:buClr>
              <a:buSzPct val="70000"/>
              <a:buFont typeface="Wingdings" panose="05000000000000000000" pitchFamily="2" charset="2"/>
              <a:buNone/>
              <a:tabLst>
                <a:tab pos="266700" algn="l"/>
              </a:tabLst>
              <a:defRPr sz="16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0" dirty="0"/>
              <a:t>Provision and maintenance of school/college buildings and plant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strategic plan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funding applications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a sub-committee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co-opt suitable person</a:t>
            </a:r>
          </a:p>
          <a:p>
            <a:r>
              <a:rPr lang="en-AU" sz="2800" b="0" dirty="0"/>
              <a:t>Staffing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Board’s responsibility is advisory only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raises matters with regards to staffing to seek advice</a:t>
            </a:r>
          </a:p>
          <a:p>
            <a:pPr algn="just"/>
            <a:r>
              <a:rPr lang="en-AU" sz="2800" b="0" dirty="0"/>
              <a:t>Budgeting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at the discretion of the Principal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actions dependent on parish, school and TCS expectations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42" y="437388"/>
            <a:ext cx="8496931" cy="56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5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230" y="566182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Responsibilities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8811" y="1274068"/>
            <a:ext cx="5183368" cy="4498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i="0" kern="1200">
                <a:solidFill>
                  <a:srgbClr val="642F6C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089"/>
              </a:buClr>
              <a:buSzPct val="70000"/>
              <a:buFont typeface="Wingdings" panose="05000000000000000000" pitchFamily="2" charset="2"/>
              <a:buNone/>
              <a:tabLst>
                <a:tab pos="266700" algn="l"/>
              </a:tabLst>
              <a:defRPr sz="16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600" b="0" dirty="0">
                <a:latin typeface="Myriad Pro" panose="020B0503030403020204" pitchFamily="34" charset="0"/>
              </a:rPr>
              <a:t>Curriculum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is the curriculum leader on the Board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discussed are of a general nature</a:t>
            </a:r>
          </a:p>
          <a:p>
            <a:r>
              <a:rPr lang="en-AU" sz="2600" b="0" dirty="0">
                <a:latin typeface="Myriad Pro" panose="020B0503030403020204" pitchFamily="34" charset="0"/>
              </a:rPr>
              <a:t>Communications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and clear communication with other key groups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regular feedback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need to know who is on the Board and what the Board is doing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34760" y="920125"/>
            <a:ext cx="4406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1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027" y="409497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Board membership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027" y="1117383"/>
            <a:ext cx="8594551" cy="4510978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AU" sz="2600" dirty="0">
                <a:solidFill>
                  <a:srgbClr val="642F6C"/>
                </a:solidFill>
                <a:latin typeface="Myriad Pro" panose="020B0503030403020204" pitchFamily="34" charset="0"/>
                <a:ea typeface="Myriad Pro" charset="0"/>
                <a:cs typeface="Myriad Pro" charset="0"/>
              </a:rPr>
              <a:t>Ex-officio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pastoral/spiritual Leader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members of any Religious Order if the Principal is lay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AU" sz="2600" dirty="0">
                <a:solidFill>
                  <a:srgbClr val="642F6C"/>
                </a:solidFill>
                <a:latin typeface="Myriad Pro" panose="020B0503030403020204" pitchFamily="34" charset="0"/>
                <a:ea typeface="Myriad Pro" charset="0"/>
                <a:cs typeface="Myriad Pro" charset="0"/>
              </a:rPr>
              <a:t>Elected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one teacher member (elected by staff)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three parent members (elected by the Parent Body)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one Member (elected by the Parish Council)</a:t>
            </a:r>
          </a:p>
          <a:p>
            <a:pPr algn="just"/>
            <a:r>
              <a:rPr lang="en-AU" sz="1600" i="1" dirty="0">
                <a:latin typeface="Arial" panose="020B0604020202020204" pitchFamily="34" charset="0"/>
                <a:cs typeface="Arial" panose="020B0604020202020204" pitchFamily="34" charset="0"/>
              </a:rPr>
              <a:t>(if no Parish Council, local by-laws may state that four parent members are elected)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AU" altLang="en-US" sz="2600" dirty="0">
                <a:solidFill>
                  <a:srgbClr val="642F6C"/>
                </a:solidFill>
                <a:latin typeface="Myriad Pro" panose="020B0503030403020204" pitchFamily="34" charset="0"/>
                <a:ea typeface="Myriad Pro" charset="0"/>
                <a:cs typeface="Myriad Pro" charset="0"/>
              </a:rPr>
              <a:t>Co-opted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maximum of two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any accountant/financial advisor has not been elected to the Board, then a person with the necessary skills should be one of the co-opted members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member of the Board should be a member of the Parents and Friends Association and act as a liaison between the two bodies</a:t>
            </a:r>
          </a:p>
        </p:txBody>
      </p:sp>
    </p:spTree>
    <p:extLst>
      <p:ext uri="{BB962C8B-B14F-4D97-AF65-F5344CB8AC3E}">
        <p14:creationId xmlns:p14="http://schemas.microsoft.com/office/powerpoint/2010/main" val="2435906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027" y="1074954"/>
            <a:ext cx="4054040" cy="479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600" dirty="0">
                <a:solidFill>
                  <a:srgbClr val="642F6C"/>
                </a:solidFill>
                <a:latin typeface="Myriad Pro" panose="020B0503030403020204" pitchFamily="34" charset="0"/>
                <a:ea typeface="Myriad Pro" charset="0"/>
                <a:cs typeface="Myriad Pro" charset="0"/>
              </a:rPr>
              <a:t>Reminders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members do not represent any groups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Board members minister to the needs of all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members prepare, listen, discuss, reflect, discern and then decide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there are no legal implications around being a Board member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Board members need a blue card if they are not parents of the school community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027" y="511097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Board membership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9394" y="987727"/>
            <a:ext cx="5526146" cy="45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6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723" y="1218983"/>
            <a:ext cx="3150657" cy="4622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2600" dirty="0">
                <a:solidFill>
                  <a:srgbClr val="642F6C"/>
                </a:solidFill>
                <a:latin typeface="Myriad Pro" panose="020B0503030403020204" pitchFamily="34" charset="0"/>
                <a:ea typeface="Myriad Pro" charset="0"/>
                <a:cs typeface="Myriad Pro" charset="0"/>
              </a:rPr>
              <a:t>Principal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As leader: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prepares the agenda with the Chairperson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prepare reports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leads policy development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As servant: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implements policy and actions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800" b="1" dirty="0"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027" y="511097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Relationships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6114" y="1218983"/>
            <a:ext cx="3150657" cy="4573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600" dirty="0">
                <a:solidFill>
                  <a:srgbClr val="642F6C"/>
                </a:solidFill>
                <a:latin typeface="Myriad Pro" panose="020B0503030403020204" pitchFamily="34" charset="0"/>
                <a:ea typeface="Myriad Pro" charset="0"/>
                <a:cs typeface="Myriad Pro" charset="0"/>
              </a:rPr>
              <a:t>Pastoral/Spiritual leader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offers spiritual insights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provides data from the Parish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gives guidance with respect to Church expectations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oversees the Board’s commitment to prayer and reflection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800" b="1" dirty="0"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18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723" y="1218983"/>
            <a:ext cx="8372653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600" dirty="0">
                <a:solidFill>
                  <a:srgbClr val="642F6C"/>
                </a:solidFill>
                <a:latin typeface="Myriad Pro" panose="020B0503030403020204" pitchFamily="34" charset="0"/>
                <a:ea typeface="Myriad Pro" charset="0"/>
                <a:cs typeface="Myriad Pro" charset="0"/>
              </a:rPr>
              <a:t>Elected and co-opted members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freely and full participate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are all equal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honour and abide by board decisions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are guided by loyalty and integrity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observe confidentiality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800" b="1" dirty="0"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027" y="511097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Relationships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 b="10156"/>
          <a:stretch/>
        </p:blipFill>
        <p:spPr>
          <a:xfrm>
            <a:off x="5750810" y="377190"/>
            <a:ext cx="5805889" cy="548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95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58" y="474919"/>
            <a:ext cx="7886700" cy="808067"/>
          </a:xfrm>
        </p:spPr>
        <p:txBody>
          <a:bodyPr>
            <a:normAutofit/>
          </a:bodyPr>
          <a:lstStyle/>
          <a:p>
            <a:r>
              <a:rPr lang="en-AU" sz="4000" dirty="0"/>
              <a:t>For further information…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6887"/>
            <a:ext cx="7886700" cy="31708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b="0" dirty="0">
                <a:latin typeface="Arial" panose="020B0604020202020204" pitchFamily="34" charset="0"/>
                <a:cs typeface="Arial" panose="020B0604020202020204" pitchFamily="34" charset="0"/>
              </a:rPr>
              <a:t>contact your local Catholic School Principal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b="0" dirty="0">
                <a:latin typeface="Arial" panose="020B0604020202020204" pitchFamily="34" charset="0"/>
                <a:cs typeface="Arial" panose="020B0604020202020204" pitchFamily="34" charset="0"/>
              </a:rPr>
              <a:t>visit the Diocese of Toowoomba Catholic Schools website </a:t>
            </a:r>
            <a:r>
              <a:rPr lang="en-AU" sz="26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www.twb.catholic.edu.au</a:t>
            </a:r>
            <a:r>
              <a:rPr lang="en-AU" sz="26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6" b="27427"/>
          <a:stretch/>
        </p:blipFill>
        <p:spPr>
          <a:xfrm>
            <a:off x="-605927" y="2566928"/>
            <a:ext cx="10399922" cy="32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4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347" y="1648641"/>
            <a:ext cx="8372653" cy="4622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understanding the shared wisdom model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spirituality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responsibilities of the Board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Board membership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AU" sz="2800" b="1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800" b="1" dirty="0"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230" y="775502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642F6C"/>
                </a:solidFill>
                <a:latin typeface="Myriad Pro" panose="020B0503030403020204" pitchFamily="34" charset="0"/>
              </a:rPr>
              <a:t>Five areas of preservice</a:t>
            </a:r>
          </a:p>
        </p:txBody>
      </p:sp>
    </p:spTree>
    <p:extLst>
      <p:ext uri="{BB962C8B-B14F-4D97-AF65-F5344CB8AC3E}">
        <p14:creationId xmlns:p14="http://schemas.microsoft.com/office/powerpoint/2010/main" val="39564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64" y="532695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Sharing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64" y="1459235"/>
            <a:ext cx="5613442" cy="4423771"/>
          </a:xfrm>
        </p:spPr>
        <p:txBody>
          <a:bodyPr>
            <a:normAutofit fontScale="92500" lnSpcReduction="10000"/>
          </a:bodyPr>
          <a:lstStyle/>
          <a:p>
            <a:r>
              <a:rPr lang="en-AU" sz="2800" b="0" dirty="0"/>
              <a:t>The shared wisdom model</a:t>
            </a:r>
          </a:p>
          <a:p>
            <a:r>
              <a:rPr lang="en-AU" sz="2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each the Lord gives a piece of the wisdom</a:t>
            </a:r>
          </a:p>
          <a:p>
            <a:r>
              <a:rPr lang="en-AU" sz="2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no one does God give all the wisdom</a:t>
            </a:r>
          </a:p>
          <a:p>
            <a:r>
              <a:rPr lang="en-AU" sz="2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get different pieces</a:t>
            </a:r>
          </a:p>
          <a:p>
            <a:pPr algn="r"/>
            <a:r>
              <a:rPr lang="en-AU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Benet McKinney, OSB</a:t>
            </a:r>
          </a:p>
          <a:p>
            <a:endParaRPr lang="en-A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Board this means: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bring our personal gifts to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respectfully listen to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enter openly into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lobbying, bullying or struggle for power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6909"/>
          <a:stretch/>
        </p:blipFill>
        <p:spPr>
          <a:xfrm>
            <a:off x="6070294" y="370101"/>
            <a:ext cx="3723704" cy="57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7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61" y="1642072"/>
            <a:ext cx="5089104" cy="4093184"/>
          </a:xfrm>
        </p:spPr>
        <p:txBody>
          <a:bodyPr>
            <a:normAutofit/>
          </a:bodyPr>
          <a:lstStyle/>
          <a:p>
            <a:r>
              <a:rPr lang="en-AU" sz="2600" b="0" dirty="0"/>
              <a:t>The shared wisdom model</a:t>
            </a:r>
          </a:p>
          <a:p>
            <a:r>
              <a:rPr lang="en-AU" sz="20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willing to let go…be able to surrender to the voice of the Spirit when it is heard</a:t>
            </a:r>
          </a:p>
          <a:p>
            <a:pPr algn="r"/>
            <a:r>
              <a:rPr lang="en-A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Benet McKinney, OSB</a:t>
            </a:r>
          </a:p>
          <a:p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Board this means: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your own ideas and share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open to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to let your opinions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willing to listen to the spirit in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no ‘barrows to push’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9161" y="834005"/>
            <a:ext cx="7886700" cy="80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Sharing wisdom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/>
          <a:stretch/>
        </p:blipFill>
        <p:spPr>
          <a:xfrm>
            <a:off x="5894022" y="363557"/>
            <a:ext cx="5221999" cy="58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4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98144" y="828217"/>
            <a:ext cx="7886700" cy="80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Sharing wisdom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8144" y="1493064"/>
            <a:ext cx="5067070" cy="4268757"/>
          </a:xfrm>
        </p:spPr>
        <p:txBody>
          <a:bodyPr>
            <a:normAutofit lnSpcReduction="10000"/>
          </a:bodyPr>
          <a:lstStyle/>
          <a:p>
            <a:r>
              <a:rPr lang="en-AU" sz="2600" b="0" dirty="0"/>
              <a:t>The shared wisdom model</a:t>
            </a:r>
          </a:p>
          <a:p>
            <a:r>
              <a:rPr lang="en-AU" sz="20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sincere desire to listen to the call to holiness through our gifts…</a:t>
            </a:r>
          </a:p>
          <a:p>
            <a:pPr algn="r"/>
            <a:r>
              <a:rPr lang="en-A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Benet McKinney, OSB</a:t>
            </a:r>
          </a:p>
          <a:p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Board this means: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for service not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have gifts and talents to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and reflection are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willingness to minister to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acceptance of personal spiritual development and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/>
          <a:stretch/>
        </p:blipFill>
        <p:spPr>
          <a:xfrm>
            <a:off x="5937956" y="371691"/>
            <a:ext cx="8688365" cy="57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9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75262" y="819152"/>
            <a:ext cx="7886700" cy="80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Sharing wisdom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5262" y="1529170"/>
            <a:ext cx="4780632" cy="4356591"/>
          </a:xfrm>
        </p:spPr>
        <p:txBody>
          <a:bodyPr>
            <a:normAutofit/>
          </a:bodyPr>
          <a:lstStyle/>
          <a:p>
            <a:r>
              <a:rPr lang="en-AU" sz="2600" b="0" dirty="0"/>
              <a:t>The shared wisdom model</a:t>
            </a:r>
          </a:p>
          <a:p>
            <a:r>
              <a:rPr lang="en-AU" sz="20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amongst members either to work until consensus is reached or agree with majority decision…</a:t>
            </a:r>
          </a:p>
          <a:p>
            <a:pPr algn="r"/>
            <a:r>
              <a:rPr lang="en-A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Benet McKinney, OSB</a:t>
            </a:r>
          </a:p>
          <a:p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Board this means: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decision is agreed to unless members support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win or 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will take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research, consultation and reflection will be required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44" y="819152"/>
            <a:ext cx="5048480" cy="50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41879" y="635920"/>
            <a:ext cx="4835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AU" sz="4000" dirty="0">
                <a:latin typeface="Myriad Pro" panose="020B0503030403020204" pitchFamily="34" charset="0"/>
              </a:rPr>
              <a:t>Practical implications of the shared wisdom model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8834" y="2390246"/>
            <a:ext cx="4661807" cy="1473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i="0" kern="1200">
                <a:solidFill>
                  <a:srgbClr val="642F6C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089"/>
              </a:buClr>
              <a:buSzPct val="70000"/>
              <a:buFont typeface="Wingdings" panose="05000000000000000000" pitchFamily="2" charset="2"/>
              <a:buNone/>
              <a:tabLst>
                <a:tab pos="266700" algn="l"/>
              </a:tabLst>
              <a:defRPr sz="16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prayerfully on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the wisdom that results from reflection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6612" r="40302"/>
          <a:stretch/>
        </p:blipFill>
        <p:spPr>
          <a:xfrm>
            <a:off x="5992085" y="365325"/>
            <a:ext cx="3945130" cy="56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7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666" y="1539432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Spirituality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666" y="2592181"/>
            <a:ext cx="5471208" cy="1771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i="0" kern="1200">
                <a:solidFill>
                  <a:srgbClr val="642F6C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089"/>
              </a:buClr>
              <a:buSzPct val="70000"/>
              <a:buFont typeface="Wingdings" panose="05000000000000000000" pitchFamily="2" charset="2"/>
              <a:buNone/>
              <a:tabLst>
                <a:tab pos="266700" algn="l"/>
              </a:tabLst>
              <a:defRPr sz="16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AU" sz="2800" b="0" dirty="0"/>
              <a:t>A call to develop one’s relationship with God through prayer and reflection on where and how God is in our lives…</a:t>
            </a:r>
          </a:p>
          <a:p>
            <a:pPr algn="just"/>
            <a:endParaRPr lang="en-AU" sz="2800" b="0" dirty="0"/>
          </a:p>
          <a:p>
            <a:pPr algn="just"/>
            <a:endParaRPr lang="en-AU" sz="28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9" r="29493"/>
          <a:stretch/>
        </p:blipFill>
        <p:spPr>
          <a:xfrm>
            <a:off x="6319777" y="886378"/>
            <a:ext cx="2488557" cy="493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4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263" y="775502"/>
            <a:ext cx="73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riad Pro" panose="020B0503030403020204" pitchFamily="34" charset="0"/>
              </a:rPr>
              <a:t>Responsibilities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263" y="1679595"/>
            <a:ext cx="4317923" cy="36465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i="0" kern="1200">
                <a:solidFill>
                  <a:srgbClr val="642F6C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089"/>
              </a:buClr>
              <a:buSzPct val="70000"/>
              <a:buFont typeface="Wingdings" panose="05000000000000000000" pitchFamily="2" charset="2"/>
              <a:buNone/>
              <a:tabLst>
                <a:tab pos="266700" algn="l"/>
              </a:tabLst>
              <a:defRPr sz="16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600" b="0" dirty="0"/>
              <a:t>Preservice and inservice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Preservice is to ensure people understand the nature of School Boards before they become involved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Inservice ensures Board members remain aware of the implications of the Constitution on Board activities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r="11179"/>
          <a:stretch/>
        </p:blipFill>
        <p:spPr>
          <a:xfrm>
            <a:off x="4946573" y="430862"/>
            <a:ext cx="5905041" cy="56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1824400817D44A7928574238A53AE" ma:contentTypeVersion="10" ma:contentTypeDescription="Create a new document." ma:contentTypeScope="" ma:versionID="77b2dcb1bf56eed3583420077fa261b8">
  <xsd:schema xmlns:xsd="http://www.w3.org/2001/XMLSchema" xmlns:xs="http://www.w3.org/2001/XMLSchema" xmlns:p="http://schemas.microsoft.com/office/2006/metadata/properties" xmlns:ns2="62c7bfc3-f556-4928-a0f2-f2ea34e405f3" xmlns:ns3="9ef68087-6f9d-4dfc-9ef0-753ffb118727" targetNamespace="http://schemas.microsoft.com/office/2006/metadata/properties" ma:root="true" ma:fieldsID="f08fbaa3d6704096def328dd5c83a1c0" ns2:_="" ns3:_="">
    <xsd:import namespace="62c7bfc3-f556-4928-a0f2-f2ea34e405f3"/>
    <xsd:import namespace="9ef68087-6f9d-4dfc-9ef0-753ffb1187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7bfc3-f556-4928-a0f2-f2ea34e40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68087-6f9d-4dfc-9ef0-753ffb1187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B38EB9-967F-4026-8733-D619DB19AB3C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9ef68087-6f9d-4dfc-9ef0-753ffb118727"/>
    <ds:schemaRef ds:uri="62c7bfc3-f556-4928-a0f2-f2ea34e405f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C666B6-FCFB-4229-BFA6-5087A201F8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4FBD28-BC80-4B9B-BB5B-8B06E8637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7bfc3-f556-4928-a0f2-f2ea34e405f3"/>
    <ds:schemaRef ds:uri="9ef68087-6f9d-4dfc-9ef0-753ffb1187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860</Words>
  <Application>Microsoft Office PowerPoint</Application>
  <PresentationFormat>On-screen Show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Myriad Pro</vt:lpstr>
      <vt:lpstr>Wingdings</vt:lpstr>
      <vt:lpstr>Office Theme</vt:lpstr>
      <vt:lpstr>School Boards Preservice An information program for potential new members of an existing School Board </vt:lpstr>
      <vt:lpstr>PowerPoint Presentation</vt:lpstr>
      <vt:lpstr>PowerPoint Presentation</vt:lpstr>
      <vt:lpstr>Sharing wisdom</vt:lpstr>
      <vt:lpstr>Sharing wisdom</vt:lpstr>
      <vt:lpstr>Sharing wisdom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further information…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Board preservice information</dc:title>
  <dc:creator>Robyn Sharpe</dc:creator>
  <cp:lastModifiedBy>Tracey Flint</cp:lastModifiedBy>
  <cp:revision>71</cp:revision>
  <dcterms:created xsi:type="dcterms:W3CDTF">2014-05-13T02:55:55Z</dcterms:created>
  <dcterms:modified xsi:type="dcterms:W3CDTF">2020-08-02T23:53:04Z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0x0101006061824400817D44A7928574238A53AE</vt:lpwstr>
  </property>
  <property fmtid="{D5CDD505-2E9C-101B-9397-08002B2CF9AE}" pid="3" name="mtArea">
    <vt:lpwstr>20;#Vision and Strategy|85fe9d83-37cf-46d1-afe5-a846859466be</vt:lpwstr>
  </property>
  <property fmtid="{D5CDD505-2E9C-101B-9397-08002B2CF9AE}" pid="4" name="mtCommunity">
    <vt:lpwstr>7</vt:lpwstr>
  </property>
</Properties>
</file>